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02E"/>
    <a:srgbClr val="6CC739"/>
    <a:srgbClr val="87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4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48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90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8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0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1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9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1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1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84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9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1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689017-CDC4-4528-A99A-46D2E789520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91B801-D1AA-443B-8375-C1713876AA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8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3854035"/>
            <a:ext cx="6815669" cy="1515533"/>
          </a:xfrm>
        </p:spPr>
        <p:txBody>
          <a:bodyPr/>
          <a:lstStyle/>
          <a:p>
            <a:r>
              <a:rPr lang="it-IT" sz="6000" b="1" dirty="0" err="1">
                <a:solidFill>
                  <a:srgbClr val="002060"/>
                </a:solidFill>
              </a:rPr>
              <a:t>European</a:t>
            </a:r>
            <a:r>
              <a:rPr lang="it-IT" sz="6000" b="1" dirty="0">
                <a:solidFill>
                  <a:srgbClr val="002060"/>
                </a:solidFill>
              </a:rPr>
              <a:t> Charter for </a:t>
            </a:r>
            <a:r>
              <a:rPr lang="it-IT" sz="6000" b="1" dirty="0" err="1">
                <a:solidFill>
                  <a:srgbClr val="002060"/>
                </a:solidFill>
              </a:rPr>
              <a:t>Democratic</a:t>
            </a:r>
            <a:r>
              <a:rPr lang="it-IT" sz="6000" b="1" dirty="0">
                <a:solidFill>
                  <a:srgbClr val="002060"/>
                </a:solidFill>
              </a:rPr>
              <a:t> Schools </a:t>
            </a:r>
            <a:r>
              <a:rPr lang="it-IT" sz="6000" b="1" dirty="0" err="1">
                <a:solidFill>
                  <a:srgbClr val="002060"/>
                </a:solidFill>
              </a:rPr>
              <a:t>without</a:t>
            </a:r>
            <a:r>
              <a:rPr lang="it-IT" sz="6000" b="1" dirty="0">
                <a:solidFill>
                  <a:srgbClr val="002060"/>
                </a:solidFill>
              </a:rPr>
              <a:t> </a:t>
            </a:r>
            <a:r>
              <a:rPr lang="it-IT" sz="6000" b="1" dirty="0" err="1">
                <a:solidFill>
                  <a:srgbClr val="002060"/>
                </a:solidFill>
              </a:rPr>
              <a:t>Violence</a:t>
            </a:r>
            <a:endParaRPr lang="it-IT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4737100"/>
            <a:ext cx="2403475" cy="61436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56" y="2675965"/>
            <a:ext cx="4516702" cy="2799280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754780" y="927847"/>
            <a:ext cx="3000995" cy="492239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Young </a:t>
            </a:r>
            <a:r>
              <a:rPr lang="it-IT" sz="2000" b="1" dirty="0" err="1">
                <a:solidFill>
                  <a:schemeClr val="bg1"/>
                </a:solidFill>
              </a:rPr>
              <a:t>people</a:t>
            </a:r>
            <a:r>
              <a:rPr lang="it-IT" sz="2000" b="1" dirty="0">
                <a:solidFill>
                  <a:schemeClr val="bg1"/>
                </a:solidFill>
              </a:rPr>
              <a:t> from Europe </a:t>
            </a:r>
            <a:r>
              <a:rPr lang="it-IT" sz="2000" b="1" dirty="0" err="1">
                <a:solidFill>
                  <a:schemeClr val="bg1"/>
                </a:solidFill>
              </a:rPr>
              <a:t>have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prepared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this</a:t>
            </a:r>
            <a:r>
              <a:rPr lang="it-IT" sz="2000" b="1" dirty="0">
                <a:solidFill>
                  <a:schemeClr val="bg1"/>
                </a:solidFill>
              </a:rPr>
              <a:t> Charter, </a:t>
            </a:r>
            <a:r>
              <a:rPr lang="it-IT" sz="2000" b="1" dirty="0" err="1">
                <a:solidFill>
                  <a:schemeClr val="bg1"/>
                </a:solidFill>
              </a:rPr>
              <a:t>basing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it</a:t>
            </a:r>
            <a:r>
              <a:rPr lang="it-IT" sz="2000" b="1" dirty="0">
                <a:solidFill>
                  <a:schemeClr val="bg1"/>
                </a:solidFill>
              </a:rPr>
              <a:t> on the </a:t>
            </a:r>
            <a:r>
              <a:rPr lang="it-IT" sz="2000" b="1" dirty="0" err="1">
                <a:solidFill>
                  <a:schemeClr val="bg1"/>
                </a:solidFill>
              </a:rPr>
              <a:t>fundamental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values</a:t>
            </a:r>
            <a:r>
              <a:rPr lang="it-IT" sz="2000" b="1" dirty="0">
                <a:solidFill>
                  <a:schemeClr val="bg1"/>
                </a:solidFill>
              </a:rPr>
              <a:t> and </a:t>
            </a:r>
            <a:r>
              <a:rPr lang="it-IT" sz="2000" b="1" dirty="0" err="1">
                <a:solidFill>
                  <a:schemeClr val="bg1"/>
                </a:solidFill>
              </a:rPr>
              <a:t>principles</a:t>
            </a:r>
            <a:r>
              <a:rPr lang="it-IT" sz="2000" b="1" dirty="0">
                <a:solidFill>
                  <a:schemeClr val="bg1"/>
                </a:solidFill>
              </a:rPr>
              <a:t> set in the </a:t>
            </a:r>
            <a:r>
              <a:rPr lang="it-IT" sz="2000" b="1" dirty="0" err="1">
                <a:solidFill>
                  <a:schemeClr val="bg1"/>
                </a:solidFill>
              </a:rPr>
              <a:t>Council</a:t>
            </a:r>
            <a:r>
              <a:rPr lang="it-IT" sz="2000" b="1" dirty="0">
                <a:solidFill>
                  <a:schemeClr val="bg1"/>
                </a:solidFill>
              </a:rPr>
              <a:t> of </a:t>
            </a:r>
            <a:r>
              <a:rPr lang="it-IT" sz="2000" b="1" dirty="0" err="1">
                <a:solidFill>
                  <a:schemeClr val="bg1"/>
                </a:solidFill>
              </a:rPr>
              <a:t>Europe’s</a:t>
            </a:r>
            <a:r>
              <a:rPr lang="it-IT" sz="2000" b="1" dirty="0">
                <a:solidFill>
                  <a:schemeClr val="bg1"/>
                </a:solidFill>
              </a:rPr>
              <a:t> Convention for the </a:t>
            </a:r>
            <a:r>
              <a:rPr lang="it-IT" sz="2000" b="1" dirty="0" err="1">
                <a:solidFill>
                  <a:schemeClr val="bg1"/>
                </a:solidFill>
              </a:rPr>
              <a:t>Protection</a:t>
            </a:r>
            <a:r>
              <a:rPr lang="it-IT" sz="2000" b="1" dirty="0">
                <a:solidFill>
                  <a:schemeClr val="bg1"/>
                </a:solidFill>
              </a:rPr>
              <a:t> of Human </a:t>
            </a:r>
            <a:r>
              <a:rPr lang="it-IT" sz="2000" b="1" dirty="0" err="1">
                <a:solidFill>
                  <a:schemeClr val="bg1"/>
                </a:solidFill>
              </a:rPr>
              <a:t>Rights</a:t>
            </a:r>
            <a:r>
              <a:rPr lang="it-IT" sz="2000" b="1" dirty="0">
                <a:solidFill>
                  <a:schemeClr val="bg1"/>
                </a:solidFill>
              </a:rPr>
              <a:t> and </a:t>
            </a:r>
            <a:r>
              <a:rPr lang="it-IT" sz="2000" b="1" dirty="0" err="1">
                <a:solidFill>
                  <a:schemeClr val="bg1"/>
                </a:solidFill>
              </a:rPr>
              <a:t>Fundamental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Freedoms</a:t>
            </a:r>
            <a:r>
              <a:rPr lang="it-IT" sz="20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-Strasbourg, 16 </a:t>
            </a:r>
            <a:r>
              <a:rPr lang="it-IT" sz="2000" b="1" dirty="0" err="1">
                <a:solidFill>
                  <a:schemeClr val="bg1"/>
                </a:solidFill>
              </a:rPr>
              <a:t>July</a:t>
            </a:r>
            <a:r>
              <a:rPr lang="it-IT" sz="2000" b="1" dirty="0">
                <a:solidFill>
                  <a:schemeClr val="bg1"/>
                </a:solidFill>
              </a:rPr>
              <a:t> 2004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535239" y="1384729"/>
            <a:ext cx="2942423" cy="419688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err="1">
                <a:solidFill>
                  <a:schemeClr val="bg1"/>
                </a:solidFill>
              </a:rPr>
              <a:t>This</a:t>
            </a:r>
            <a:r>
              <a:rPr lang="it-IT" sz="2000" b="1" dirty="0">
                <a:solidFill>
                  <a:schemeClr val="bg1"/>
                </a:solidFill>
              </a:rPr>
              <a:t> Charter </a:t>
            </a:r>
            <a:r>
              <a:rPr lang="it-IT" sz="2000" b="1" dirty="0" err="1">
                <a:solidFill>
                  <a:schemeClr val="bg1"/>
                </a:solidFill>
              </a:rPr>
              <a:t>was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seriously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considered</a:t>
            </a:r>
            <a:r>
              <a:rPr lang="it-IT" sz="2000" b="1" dirty="0">
                <a:solidFill>
                  <a:schemeClr val="bg1"/>
                </a:solidFill>
              </a:rPr>
              <a:t> to be </a:t>
            </a:r>
            <a:r>
              <a:rPr lang="it-IT" sz="2000" b="1" dirty="0" err="1">
                <a:solidFill>
                  <a:schemeClr val="bg1"/>
                </a:solidFill>
              </a:rPr>
              <a:t>used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as</a:t>
            </a:r>
            <a:r>
              <a:rPr lang="it-IT" sz="2000" b="1" dirty="0">
                <a:solidFill>
                  <a:schemeClr val="bg1"/>
                </a:solidFill>
              </a:rPr>
              <a:t> a model for the </a:t>
            </a:r>
            <a:r>
              <a:rPr lang="it-IT" sz="2000" b="1" dirty="0" err="1">
                <a:solidFill>
                  <a:schemeClr val="bg1"/>
                </a:solidFill>
              </a:rPr>
              <a:t>Europe’s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education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systems</a:t>
            </a:r>
            <a:r>
              <a:rPr lang="it-IT" sz="2000" b="1" dirty="0">
                <a:solidFill>
                  <a:schemeClr val="bg1"/>
                </a:solidFill>
              </a:rPr>
              <a:t>, </a:t>
            </a:r>
            <a:r>
              <a:rPr lang="it-IT" sz="2000" b="1" dirty="0" err="1">
                <a:solidFill>
                  <a:schemeClr val="bg1"/>
                </a:solidFill>
              </a:rPr>
              <a:t>it</a:t>
            </a:r>
            <a:r>
              <a:rPr lang="it-IT" sz="2000" b="1" dirty="0">
                <a:solidFill>
                  <a:schemeClr val="bg1"/>
                </a:solidFill>
              </a:rPr>
              <a:t> can be </a:t>
            </a:r>
            <a:r>
              <a:rPr lang="it-IT" sz="2000" b="1" dirty="0" err="1">
                <a:solidFill>
                  <a:schemeClr val="bg1"/>
                </a:solidFill>
              </a:rPr>
              <a:t>utilised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as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it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stands</a:t>
            </a:r>
            <a:r>
              <a:rPr lang="it-IT" sz="2000" b="1" dirty="0">
                <a:solidFill>
                  <a:schemeClr val="bg1"/>
                </a:solidFill>
              </a:rPr>
              <a:t> or </a:t>
            </a:r>
            <a:r>
              <a:rPr lang="it-IT" sz="2000" b="1" dirty="0" err="1">
                <a:solidFill>
                  <a:schemeClr val="bg1"/>
                </a:solidFill>
              </a:rPr>
              <a:t>it</a:t>
            </a:r>
            <a:r>
              <a:rPr lang="it-IT" sz="2000" b="1" dirty="0">
                <a:solidFill>
                  <a:schemeClr val="bg1"/>
                </a:solidFill>
              </a:rPr>
              <a:t> can be </a:t>
            </a:r>
            <a:r>
              <a:rPr lang="it-IT" sz="2000" b="1" dirty="0" err="1">
                <a:solidFill>
                  <a:schemeClr val="bg1"/>
                </a:solidFill>
              </a:rPr>
              <a:t>adapted</a:t>
            </a:r>
            <a:r>
              <a:rPr lang="it-IT" sz="2000" b="1" dirty="0">
                <a:solidFill>
                  <a:schemeClr val="bg1"/>
                </a:solidFill>
              </a:rPr>
              <a:t> to the </a:t>
            </a:r>
            <a:r>
              <a:rPr lang="it-IT" sz="2000" b="1" dirty="0" err="1">
                <a:solidFill>
                  <a:schemeClr val="bg1"/>
                </a:solidFill>
              </a:rPr>
              <a:t>principles</a:t>
            </a:r>
            <a:r>
              <a:rPr lang="it-IT" sz="2000" b="1" dirty="0">
                <a:solidFill>
                  <a:schemeClr val="bg1"/>
                </a:solidFill>
              </a:rPr>
              <a:t> of the </a:t>
            </a:r>
            <a:r>
              <a:rPr lang="it-IT" sz="2000" b="1" dirty="0" err="1">
                <a:solidFill>
                  <a:schemeClr val="bg1"/>
                </a:solidFill>
              </a:rPr>
              <a:t>various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school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communities</a:t>
            </a:r>
            <a:r>
              <a:rPr lang="it-IT" sz="2000" b="1" dirty="0">
                <a:solidFill>
                  <a:schemeClr val="bg1"/>
                </a:solidFill>
              </a:rPr>
              <a:t>, </a:t>
            </a:r>
            <a:r>
              <a:rPr lang="it-IT" sz="2000" b="1" dirty="0" err="1">
                <a:solidFill>
                  <a:schemeClr val="bg1"/>
                </a:solidFill>
              </a:rPr>
              <a:t>while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maintaining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its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spirit</a:t>
            </a:r>
            <a:r>
              <a:rPr lang="it-IT" sz="20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05" y="636920"/>
            <a:ext cx="2317914" cy="18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770092" y="767874"/>
            <a:ext cx="6669741" cy="968188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 err="1">
                <a:solidFill>
                  <a:srgbClr val="FFFF00"/>
                </a:solidFill>
              </a:rPr>
              <a:t>This</a:t>
            </a:r>
            <a:r>
              <a:rPr lang="it-IT" sz="3200" b="1" dirty="0">
                <a:solidFill>
                  <a:srgbClr val="FFFF00"/>
                </a:solidFill>
              </a:rPr>
              <a:t> Charter </a:t>
            </a:r>
            <a:r>
              <a:rPr lang="it-IT" sz="3200" b="1" dirty="0" err="1">
                <a:solidFill>
                  <a:srgbClr val="FFFF00"/>
                </a:solidFill>
              </a:rPr>
              <a:t>is</a:t>
            </a:r>
            <a:r>
              <a:rPr lang="it-IT" sz="3200" b="1" dirty="0">
                <a:solidFill>
                  <a:srgbClr val="FFFF00"/>
                </a:solidFill>
              </a:rPr>
              <a:t> made up by 7 </a:t>
            </a:r>
            <a:r>
              <a:rPr lang="it-IT" sz="3200" b="1" dirty="0" err="1">
                <a:solidFill>
                  <a:srgbClr val="FFFF00"/>
                </a:solidFill>
              </a:rPr>
              <a:t>points</a:t>
            </a:r>
            <a:r>
              <a:rPr lang="it-IT" sz="32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320252" y="2563164"/>
            <a:ext cx="4789943" cy="350622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dirty="0"/>
              <a:t>1</a:t>
            </a:r>
            <a:r>
              <a:rPr lang="it-IT" sz="2400" b="1" dirty="0"/>
              <a:t>. </a:t>
            </a:r>
            <a:r>
              <a:rPr lang="it-IT" sz="2400" b="1" i="1" dirty="0" err="1"/>
              <a:t>All</a:t>
            </a:r>
            <a:r>
              <a:rPr lang="it-IT" sz="2400" b="1" i="1" dirty="0"/>
              <a:t> </a:t>
            </a:r>
            <a:r>
              <a:rPr lang="it-IT" sz="2400" b="1" i="1" dirty="0" err="1"/>
              <a:t>members</a:t>
            </a:r>
            <a:r>
              <a:rPr lang="it-IT" sz="2400" b="1" i="1" dirty="0"/>
              <a:t> of the </a:t>
            </a:r>
            <a:r>
              <a:rPr lang="it-IT" sz="2400" b="1" i="1" dirty="0" err="1"/>
              <a:t>school</a:t>
            </a:r>
            <a:r>
              <a:rPr lang="it-IT" sz="2400" b="1" i="1" dirty="0"/>
              <a:t> community </a:t>
            </a:r>
            <a:r>
              <a:rPr lang="it-IT" sz="2400" b="1" i="1" dirty="0" err="1"/>
              <a:t>have</a:t>
            </a:r>
            <a:r>
              <a:rPr lang="it-IT" sz="2400" b="1" i="1" dirty="0"/>
              <a:t> the right to a </a:t>
            </a:r>
            <a:r>
              <a:rPr lang="it-IT" sz="2400" b="1" i="1" u="sng" dirty="0" err="1">
                <a:solidFill>
                  <a:srgbClr val="FFFF00"/>
                </a:solidFill>
              </a:rPr>
              <a:t>safe</a:t>
            </a:r>
            <a:r>
              <a:rPr lang="it-IT" sz="2400" b="1" i="1" dirty="0"/>
              <a:t> and </a:t>
            </a:r>
            <a:r>
              <a:rPr lang="it-IT" sz="2400" b="1" i="1" u="sng" dirty="0" err="1">
                <a:solidFill>
                  <a:srgbClr val="FFFF00"/>
                </a:solidFill>
              </a:rPr>
              <a:t>peaceful</a:t>
            </a:r>
            <a:r>
              <a:rPr lang="it-IT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i="1" dirty="0" err="1"/>
              <a:t>school</a:t>
            </a:r>
            <a:r>
              <a:rPr lang="it-IT" sz="2400" b="1" i="1" dirty="0"/>
              <a:t>. </a:t>
            </a:r>
            <a:r>
              <a:rPr lang="it-IT" sz="2400" b="1" i="1" dirty="0" err="1"/>
              <a:t>Everybody</a:t>
            </a:r>
            <a:r>
              <a:rPr lang="it-IT" sz="2400" b="1" i="1" dirty="0"/>
              <a:t> </a:t>
            </a:r>
            <a:r>
              <a:rPr lang="it-IT" sz="2400" b="1" i="1" dirty="0" err="1"/>
              <a:t>has</a:t>
            </a:r>
            <a:r>
              <a:rPr lang="it-IT" sz="2400" b="1" i="1" dirty="0"/>
              <a:t> the </a:t>
            </a:r>
            <a:r>
              <a:rPr lang="it-IT" sz="2400" b="1" i="1" dirty="0" err="1"/>
              <a:t>responsibility</a:t>
            </a:r>
            <a:r>
              <a:rPr lang="it-IT" sz="2400" b="1" i="1" dirty="0"/>
              <a:t> to </a:t>
            </a:r>
            <a:r>
              <a:rPr lang="it-IT" sz="2400" b="1" i="1" dirty="0" err="1"/>
              <a:t>contribute</a:t>
            </a:r>
            <a:r>
              <a:rPr lang="it-IT" sz="2400" b="1" i="1" dirty="0"/>
              <a:t> to </a:t>
            </a:r>
            <a:r>
              <a:rPr lang="it-IT" sz="2400" b="1" i="1" dirty="0" err="1"/>
              <a:t>creating</a:t>
            </a:r>
            <a:r>
              <a:rPr lang="it-IT" sz="2400" b="1" i="1" dirty="0"/>
              <a:t> a positive and </a:t>
            </a:r>
            <a:r>
              <a:rPr lang="it-IT" sz="2400" b="1" i="1" dirty="0" err="1"/>
              <a:t>inspiring</a:t>
            </a:r>
            <a:r>
              <a:rPr lang="it-IT" sz="2400" b="1" i="1" dirty="0"/>
              <a:t> </a:t>
            </a:r>
            <a:r>
              <a:rPr lang="it-IT" sz="2400" b="1" i="1" dirty="0" err="1"/>
              <a:t>environment</a:t>
            </a:r>
            <a:r>
              <a:rPr lang="it-IT" sz="2400" b="1" i="1" dirty="0"/>
              <a:t> for </a:t>
            </a:r>
            <a:r>
              <a:rPr lang="it-IT" sz="2400" b="1" i="1" dirty="0" err="1"/>
              <a:t>learning</a:t>
            </a:r>
            <a:r>
              <a:rPr lang="it-IT" sz="2400" b="1" i="1" dirty="0"/>
              <a:t> and personal </a:t>
            </a:r>
            <a:r>
              <a:rPr lang="it-IT" sz="2400" b="1" i="1" dirty="0" err="1"/>
              <a:t>development</a:t>
            </a:r>
            <a:r>
              <a:rPr lang="it-IT" sz="2400" b="1" i="1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23" y="2259106"/>
            <a:ext cx="3441519" cy="3131782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2674914">
            <a:off x="3934703" y="1732211"/>
            <a:ext cx="470647" cy="863557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07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7631092" y="745602"/>
            <a:ext cx="3092824" cy="122368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>
                <a:solidFill>
                  <a:schemeClr val="bg1"/>
                </a:solidFill>
              </a:rPr>
              <a:t> PEACEFUL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785098" y="754416"/>
            <a:ext cx="2366682" cy="127747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800" dirty="0">
                <a:solidFill>
                  <a:schemeClr val="bg1"/>
                </a:solidFill>
              </a:rPr>
              <a:t>  SAFE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833620" y="2641524"/>
            <a:ext cx="2677658" cy="1236279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bg1"/>
                </a:solidFill>
              </a:rPr>
              <a:t>‘’</a:t>
            </a:r>
            <a:r>
              <a:rPr lang="it-IT" sz="2400" b="1" i="1" dirty="0" err="1">
                <a:solidFill>
                  <a:schemeClr val="bg1"/>
                </a:solidFill>
              </a:rPr>
              <a:t>Protected</a:t>
            </a:r>
            <a:r>
              <a:rPr lang="it-IT" sz="2400" b="1" i="1" dirty="0">
                <a:solidFill>
                  <a:schemeClr val="bg1"/>
                </a:solidFill>
              </a:rPr>
              <a:t> from or </a:t>
            </a:r>
            <a:r>
              <a:rPr lang="it-IT" sz="2400" b="1" i="1" dirty="0" err="1">
                <a:solidFill>
                  <a:schemeClr val="bg1"/>
                </a:solidFill>
              </a:rPr>
              <a:t>not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exposed</a:t>
            </a:r>
            <a:r>
              <a:rPr lang="it-IT" sz="2400" b="1" i="1" dirty="0">
                <a:solidFill>
                  <a:schemeClr val="bg1"/>
                </a:solidFill>
              </a:rPr>
              <a:t> to </a:t>
            </a:r>
            <a:r>
              <a:rPr lang="it-IT" sz="2400" b="1" i="1" dirty="0" err="1">
                <a:solidFill>
                  <a:schemeClr val="bg1"/>
                </a:solidFill>
              </a:rPr>
              <a:t>danger</a:t>
            </a:r>
            <a:r>
              <a:rPr lang="it-IT" sz="2400" b="1" i="1" dirty="0">
                <a:solidFill>
                  <a:schemeClr val="bg1"/>
                </a:solidFill>
              </a:rPr>
              <a:t> or </a:t>
            </a:r>
            <a:r>
              <a:rPr lang="it-IT" sz="2400" b="1" i="1" dirty="0" err="1">
                <a:solidFill>
                  <a:schemeClr val="bg1"/>
                </a:solidFill>
              </a:rPr>
              <a:t>risk</a:t>
            </a:r>
            <a:r>
              <a:rPr lang="it-IT" sz="2400" b="1" i="1" dirty="0">
                <a:solidFill>
                  <a:schemeClr val="bg1"/>
                </a:solidFill>
              </a:rPr>
              <a:t>.‘’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3625553" y="2575550"/>
            <a:ext cx="2419648" cy="1287987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bg1"/>
                </a:solidFill>
              </a:rPr>
              <a:t>‘’</a:t>
            </a:r>
            <a:r>
              <a:rPr lang="it-IT" sz="2400" b="1" i="1" dirty="0" err="1"/>
              <a:t>Not</a:t>
            </a:r>
            <a:r>
              <a:rPr lang="it-IT" sz="2400" b="1" i="1" dirty="0"/>
              <a:t> </a:t>
            </a:r>
            <a:r>
              <a:rPr lang="it-IT" sz="2400" b="1" i="1" dirty="0" err="1"/>
              <a:t>likely</a:t>
            </a:r>
            <a:r>
              <a:rPr lang="it-IT" sz="2400" b="1" i="1" dirty="0"/>
              <a:t> to cause or </a:t>
            </a:r>
            <a:r>
              <a:rPr lang="it-IT" sz="2400" b="1" i="1" dirty="0" err="1"/>
              <a:t>lead</a:t>
            </a:r>
            <a:r>
              <a:rPr lang="it-IT" sz="2400" b="1" i="1" dirty="0"/>
              <a:t> to </a:t>
            </a:r>
            <a:r>
              <a:rPr lang="it-IT" sz="2400" b="1" i="1" dirty="0" err="1"/>
              <a:t>harm</a:t>
            </a:r>
            <a:r>
              <a:rPr lang="it-IT" sz="2400" b="1" i="1" dirty="0"/>
              <a:t> or </a:t>
            </a:r>
            <a:r>
              <a:rPr lang="it-IT" sz="2400" b="1" i="1" dirty="0" err="1"/>
              <a:t>injury</a:t>
            </a:r>
            <a:r>
              <a:rPr lang="it-IT" sz="2400" b="1" i="1" dirty="0"/>
              <a:t>.</a:t>
            </a:r>
            <a:r>
              <a:rPr lang="it-IT" sz="2400" b="1" i="1" dirty="0">
                <a:solidFill>
                  <a:schemeClr val="bg1"/>
                </a:solidFill>
              </a:rPr>
              <a:t>‘’</a:t>
            </a:r>
            <a:endParaRPr lang="it-IT" sz="2400" b="1" i="1" dirty="0"/>
          </a:p>
        </p:txBody>
      </p:sp>
      <p:sp>
        <p:nvSpPr>
          <p:cNvPr id="7" name="Freccia a destra 6"/>
          <p:cNvSpPr/>
          <p:nvPr/>
        </p:nvSpPr>
        <p:spPr>
          <a:xfrm rot="7589633">
            <a:off x="1678333" y="2163111"/>
            <a:ext cx="553019" cy="373175"/>
          </a:xfrm>
          <a:prstGeom prst="rightArrow">
            <a:avLst>
              <a:gd name="adj1" fmla="val 50000"/>
              <a:gd name="adj2" fmla="val 4384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3583447">
            <a:off x="3700319" y="2136084"/>
            <a:ext cx="543421" cy="360051"/>
          </a:xfrm>
          <a:prstGeom prst="rightArrow">
            <a:avLst>
              <a:gd name="adj1" fmla="val 50000"/>
              <a:gd name="adj2" fmla="val 4384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518679" y="2516130"/>
            <a:ext cx="2311613" cy="1288567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bg1"/>
                </a:solidFill>
              </a:rPr>
              <a:t>’’Free from </a:t>
            </a:r>
            <a:r>
              <a:rPr lang="it-IT" sz="2400" b="1" i="1" dirty="0" err="1">
                <a:solidFill>
                  <a:schemeClr val="bg1"/>
                </a:solidFill>
              </a:rPr>
              <a:t>disturbance</a:t>
            </a:r>
            <a:r>
              <a:rPr lang="it-IT" sz="2400" b="1" i="1" dirty="0">
                <a:solidFill>
                  <a:schemeClr val="bg1"/>
                </a:solidFill>
              </a:rPr>
              <a:t>; </a:t>
            </a:r>
            <a:r>
              <a:rPr lang="it-IT" sz="2400" b="1" i="1" dirty="0" err="1">
                <a:solidFill>
                  <a:schemeClr val="bg1"/>
                </a:solidFill>
              </a:rPr>
              <a:t>tranquil</a:t>
            </a:r>
            <a:r>
              <a:rPr lang="it-IT" sz="2400" b="1" i="1" dirty="0">
                <a:solidFill>
                  <a:schemeClr val="bg1"/>
                </a:solidFill>
              </a:rPr>
              <a:t>.’’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9058843" y="2516131"/>
            <a:ext cx="2115664" cy="128856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‘’</a:t>
            </a:r>
            <a:r>
              <a:rPr lang="it-IT" sz="2400" b="1" i="1" dirty="0" err="1"/>
              <a:t>Not</a:t>
            </a:r>
            <a:r>
              <a:rPr lang="it-IT" sz="2400" b="1" i="1" dirty="0"/>
              <a:t> </a:t>
            </a:r>
            <a:r>
              <a:rPr lang="it-IT" sz="2400" b="1" i="1" dirty="0" err="1"/>
              <a:t>involving</a:t>
            </a:r>
            <a:r>
              <a:rPr lang="it-IT" sz="2400" b="1" i="1" dirty="0"/>
              <a:t> </a:t>
            </a:r>
            <a:r>
              <a:rPr lang="it-IT" sz="2400" b="1" i="1" dirty="0" err="1"/>
              <a:t>violence</a:t>
            </a:r>
            <a:r>
              <a:rPr lang="it-IT" sz="2400" b="1" i="1" dirty="0"/>
              <a:t>.’’</a:t>
            </a:r>
          </a:p>
        </p:txBody>
      </p:sp>
      <p:sp>
        <p:nvSpPr>
          <p:cNvPr id="14" name="Freccia in giù 13"/>
          <p:cNvSpPr/>
          <p:nvPr/>
        </p:nvSpPr>
        <p:spPr>
          <a:xfrm rot="1891620">
            <a:off x="7747790" y="1981131"/>
            <a:ext cx="373449" cy="551768"/>
          </a:xfrm>
          <a:prstGeom prst="downArrow">
            <a:avLst>
              <a:gd name="adj1" fmla="val 44524"/>
              <a:gd name="adj2" fmla="val 50000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3583447">
            <a:off x="9717178" y="2084968"/>
            <a:ext cx="538657" cy="350299"/>
          </a:xfrm>
          <a:prstGeom prst="rightArrow">
            <a:avLst>
              <a:gd name="adj1" fmla="val 50000"/>
              <a:gd name="adj2" fmla="val 4384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Segnaposto contenuto 5">
            <a:extLst>
              <a:ext uri="{FF2B5EF4-FFF2-40B4-BE49-F238E27FC236}">
                <a16:creationId xmlns:a16="http://schemas.microsoft.com/office/drawing/2014/main" xmlns="" id="{FDB553B4-9881-0F47-8473-B0EF8A58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27" y="4136777"/>
            <a:ext cx="4028102" cy="195239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7D99FF7A-3CD2-B546-839A-0EB6A157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73" y="4154740"/>
            <a:ext cx="4959234" cy="19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ECABB6-55B8-FE4D-B4FA-14F7BBA51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354" y="738144"/>
            <a:ext cx="3898577" cy="1325562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rgbClr val="002060"/>
                </a:solidFill>
              </a:rPr>
              <a:t/>
            </a:r>
            <a:br>
              <a:rPr lang="it-IT" sz="6000" b="1" dirty="0">
                <a:solidFill>
                  <a:srgbClr val="002060"/>
                </a:solidFill>
              </a:rPr>
            </a:br>
            <a:r>
              <a:rPr lang="it-IT" sz="6000" b="1" dirty="0">
                <a:solidFill>
                  <a:srgbClr val="002060"/>
                </a:solidFill>
              </a:rPr>
              <a:t>NO PEACE</a:t>
            </a:r>
            <a:br>
              <a:rPr lang="it-IT" sz="6000" b="1" dirty="0">
                <a:solidFill>
                  <a:srgbClr val="002060"/>
                </a:solidFill>
              </a:rPr>
            </a:br>
            <a:endParaRPr lang="it-IT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xmlns="" id="{F9735F88-08C4-374C-BF08-176DDD124D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335418" y="4203019"/>
            <a:ext cx="3232150" cy="1857375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09A41DE6-D933-344E-B871-3FB4A90EB51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12663" y="4143487"/>
            <a:ext cx="3198813" cy="1976437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8BF1CD2-348F-3843-9781-3B71765B3745}"/>
              </a:ext>
            </a:extLst>
          </p:cNvPr>
          <p:cNvSpPr txBox="1"/>
          <p:nvPr/>
        </p:nvSpPr>
        <p:spPr>
          <a:xfrm>
            <a:off x="7101958" y="778827"/>
            <a:ext cx="4332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002060"/>
                </a:solidFill>
              </a:rPr>
              <a:t>BULLYING</a:t>
            </a:r>
          </a:p>
        </p:txBody>
      </p:sp>
      <p:sp>
        <p:nvSpPr>
          <p:cNvPr id="17" name="Freccia tridirezionale 16">
            <a:extLst>
              <a:ext uri="{FF2B5EF4-FFF2-40B4-BE49-F238E27FC236}">
                <a16:creationId xmlns:a16="http://schemas.microsoft.com/office/drawing/2014/main" xmlns="" id="{D9B5BC32-628A-B847-B421-DAF0CBBCC8FE}"/>
              </a:ext>
            </a:extLst>
          </p:cNvPr>
          <p:cNvSpPr/>
          <p:nvPr/>
        </p:nvSpPr>
        <p:spPr>
          <a:xfrm flipV="1">
            <a:off x="4738954" y="957866"/>
            <a:ext cx="2214958" cy="1076813"/>
          </a:xfrm>
          <a:prstGeom prst="leftRigh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B39CEB2D-A1BE-974B-A841-750D0F1F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69" y="2063706"/>
            <a:ext cx="5486400" cy="1892764"/>
          </a:xfrm>
          <a:prstGeom prst="rect">
            <a:avLst/>
          </a:prstGeom>
        </p:spPr>
      </p:pic>
      <p:sp>
        <p:nvSpPr>
          <p:cNvPr id="20" name="Freccia giù 19">
            <a:extLst>
              <a:ext uri="{FF2B5EF4-FFF2-40B4-BE49-F238E27FC236}">
                <a16:creationId xmlns:a16="http://schemas.microsoft.com/office/drawing/2014/main" xmlns="" id="{08703141-28E6-944F-8EED-146B906CB221}"/>
              </a:ext>
            </a:extLst>
          </p:cNvPr>
          <p:cNvSpPr/>
          <p:nvPr/>
        </p:nvSpPr>
        <p:spPr>
          <a:xfrm rot="3306070">
            <a:off x="2942621" y="3452499"/>
            <a:ext cx="384601" cy="75414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giù 20">
            <a:extLst>
              <a:ext uri="{FF2B5EF4-FFF2-40B4-BE49-F238E27FC236}">
                <a16:creationId xmlns:a16="http://schemas.microsoft.com/office/drawing/2014/main" xmlns="" id="{96811ACD-007D-CA4A-8205-5A49274B0A1A}"/>
              </a:ext>
            </a:extLst>
          </p:cNvPr>
          <p:cNvSpPr/>
          <p:nvPr/>
        </p:nvSpPr>
        <p:spPr>
          <a:xfrm rot="18428623">
            <a:off x="8507430" y="3493945"/>
            <a:ext cx="371380" cy="72791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1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0A99EE2-C6D6-214E-89A7-C247F6B84E43}"/>
              </a:ext>
            </a:extLst>
          </p:cNvPr>
          <p:cNvSpPr txBox="1">
            <a:spLocks/>
          </p:cNvSpPr>
          <p:nvPr/>
        </p:nvSpPr>
        <p:spPr>
          <a:xfrm>
            <a:off x="477078" y="620951"/>
            <a:ext cx="11105322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200" dirty="0">
              <a:latin typeface="+mn-lt"/>
            </a:endParaRPr>
          </a:p>
        </p:txBody>
      </p:sp>
      <p:sp>
        <p:nvSpPr>
          <p:cNvPr id="12" name="Rettangolo arrotondato 11">
            <a:extLst>
              <a:ext uri="{FF2B5EF4-FFF2-40B4-BE49-F238E27FC236}">
                <a16:creationId xmlns:a16="http://schemas.microsoft.com/office/drawing/2014/main" xmlns="" id="{646C873C-DEAF-DF4F-B334-E6264D543D49}"/>
              </a:ext>
            </a:extLst>
          </p:cNvPr>
          <p:cNvSpPr/>
          <p:nvPr/>
        </p:nvSpPr>
        <p:spPr>
          <a:xfrm>
            <a:off x="1358346" y="728867"/>
            <a:ext cx="3273286" cy="303056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Brooks </a:t>
            </a:r>
            <a:r>
              <a:rPr lang="it-IT" sz="2400" dirty="0" err="1"/>
              <a:t>Gibbs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award </a:t>
            </a:r>
            <a:r>
              <a:rPr lang="it-IT" sz="2400" dirty="0" err="1"/>
              <a:t>winning</a:t>
            </a:r>
            <a:r>
              <a:rPr lang="it-IT" sz="2400" dirty="0"/>
              <a:t> social </a:t>
            </a:r>
            <a:r>
              <a:rPr lang="it-IT" sz="2400" dirty="0" err="1"/>
              <a:t>skills</a:t>
            </a:r>
            <a:r>
              <a:rPr lang="it-IT" sz="2400" dirty="0"/>
              <a:t> educator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teaches</a:t>
            </a:r>
            <a:r>
              <a:rPr lang="it-IT" sz="2400" dirty="0"/>
              <a:t> </a:t>
            </a:r>
            <a:r>
              <a:rPr lang="it-IT" sz="2400" dirty="0" err="1"/>
              <a:t>students</a:t>
            </a:r>
            <a:r>
              <a:rPr lang="it-IT" sz="2400" dirty="0"/>
              <a:t>, </a:t>
            </a:r>
            <a:r>
              <a:rPr lang="it-IT" sz="2400" dirty="0" err="1"/>
              <a:t>parents</a:t>
            </a:r>
            <a:r>
              <a:rPr lang="it-IT" sz="2400" dirty="0"/>
              <a:t>, and </a:t>
            </a:r>
            <a:r>
              <a:rPr lang="it-IT" sz="2400" dirty="0" err="1"/>
              <a:t>teachers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build</a:t>
            </a:r>
            <a:r>
              <a:rPr lang="it-IT" sz="2400" dirty="0"/>
              <a:t> </a:t>
            </a:r>
            <a:r>
              <a:rPr lang="it-IT" sz="2400" dirty="0" err="1"/>
              <a:t>emotional</a:t>
            </a:r>
            <a:r>
              <a:rPr lang="it-IT" sz="2400" dirty="0"/>
              <a:t> </a:t>
            </a:r>
            <a:r>
              <a:rPr lang="it-IT" sz="2400" dirty="0" err="1"/>
              <a:t>resilience</a:t>
            </a:r>
            <a:r>
              <a:rPr lang="it-IT" sz="2400" dirty="0"/>
              <a:t> and live by the Golden </a:t>
            </a:r>
            <a:r>
              <a:rPr lang="it-IT" sz="2400" dirty="0" err="1"/>
              <a:t>Rul</a:t>
            </a:r>
            <a:r>
              <a:rPr lang="it-IT" dirty="0" err="1"/>
              <a:t>e</a:t>
            </a:r>
            <a:r>
              <a:rPr lang="it-IT" dirty="0"/>
              <a:t>.</a:t>
            </a:r>
            <a:endParaRPr lang="it-IT" sz="2400" dirty="0"/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xmlns="" id="{17E6FA79-229C-9644-8104-ABA8BB212145}"/>
              </a:ext>
            </a:extLst>
          </p:cNvPr>
          <p:cNvSpPr/>
          <p:nvPr/>
        </p:nvSpPr>
        <p:spPr>
          <a:xfrm>
            <a:off x="635626" y="4440815"/>
            <a:ext cx="5155574" cy="1624418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He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b="1" dirty="0" err="1"/>
              <a:t>bullying</a:t>
            </a:r>
            <a:r>
              <a:rPr lang="it-IT" sz="2400" dirty="0"/>
              <a:t> </a:t>
            </a:r>
            <a:r>
              <a:rPr lang="it-IT" sz="2400" dirty="0" err="1"/>
              <a:t>expert</a:t>
            </a:r>
            <a:r>
              <a:rPr lang="it-IT" sz="2400" dirty="0"/>
              <a:t>. </a:t>
            </a:r>
            <a:r>
              <a:rPr lang="it-IT" sz="2400" dirty="0" err="1"/>
              <a:t>Everything</a:t>
            </a:r>
            <a:r>
              <a:rPr lang="it-IT" sz="2400" dirty="0"/>
              <a:t> he </a:t>
            </a:r>
            <a:r>
              <a:rPr lang="it-IT" sz="2400" dirty="0" err="1"/>
              <a:t>teaches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to the word ‘’</a:t>
            </a:r>
            <a:r>
              <a:rPr lang="it-IT" sz="2400" b="1" dirty="0" err="1"/>
              <a:t>resilience</a:t>
            </a:r>
            <a:r>
              <a:rPr lang="it-IT" sz="2400" dirty="0"/>
              <a:t>’’,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‘’</a:t>
            </a:r>
            <a:r>
              <a:rPr lang="it-IT" sz="2400" i="1" dirty="0"/>
              <a:t>the </a:t>
            </a:r>
            <a:r>
              <a:rPr lang="it-IT" sz="2400" i="1" dirty="0" err="1"/>
              <a:t>capacity</a:t>
            </a:r>
            <a:r>
              <a:rPr lang="it-IT" sz="2400" i="1" dirty="0"/>
              <a:t> to </a:t>
            </a:r>
            <a:r>
              <a:rPr lang="it-IT" sz="2400" i="1" dirty="0" err="1"/>
              <a:t>recover</a:t>
            </a:r>
            <a:r>
              <a:rPr lang="it-IT" sz="2400" i="1" dirty="0"/>
              <a:t> </a:t>
            </a:r>
            <a:r>
              <a:rPr lang="it-IT" sz="2400" i="1" dirty="0" err="1"/>
              <a:t>quickly</a:t>
            </a:r>
            <a:r>
              <a:rPr lang="it-IT" sz="2400" i="1" dirty="0"/>
              <a:t> from </a:t>
            </a:r>
            <a:r>
              <a:rPr lang="it-IT" sz="2400" i="1" dirty="0" err="1"/>
              <a:t>difficulties</a:t>
            </a:r>
            <a:r>
              <a:rPr lang="it-IT" sz="2400" i="1" dirty="0"/>
              <a:t>.’’</a:t>
            </a:r>
            <a:endParaRPr lang="it-IT" sz="24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559C9989-39F3-AD47-A380-7EF7A2BD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728869"/>
            <a:ext cx="4996068" cy="2704855"/>
          </a:xfrm>
          <a:prstGeom prst="rect">
            <a:avLst/>
          </a:prstGeom>
        </p:spPr>
      </p:pic>
      <p:sp>
        <p:nvSpPr>
          <p:cNvPr id="16" name="Freccia destra 15">
            <a:extLst>
              <a:ext uri="{FF2B5EF4-FFF2-40B4-BE49-F238E27FC236}">
                <a16:creationId xmlns:a16="http://schemas.microsoft.com/office/drawing/2014/main" xmlns="" id="{5A1E5756-0656-9644-AC3F-C24391A17246}"/>
              </a:ext>
            </a:extLst>
          </p:cNvPr>
          <p:cNvSpPr/>
          <p:nvPr/>
        </p:nvSpPr>
        <p:spPr>
          <a:xfrm>
            <a:off x="4724399" y="1831702"/>
            <a:ext cx="1557131" cy="499188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xmlns="" id="{14633DF0-2294-FF48-ABF2-B275E713A145}"/>
              </a:ext>
            </a:extLst>
          </p:cNvPr>
          <p:cNvSpPr/>
          <p:nvPr/>
        </p:nvSpPr>
        <p:spPr>
          <a:xfrm rot="16200000">
            <a:off x="2769916" y="3778880"/>
            <a:ext cx="608725" cy="569818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xmlns="" id="{0061D720-81D3-EA40-85F8-C3A4D7806CE3}"/>
              </a:ext>
            </a:extLst>
          </p:cNvPr>
          <p:cNvSpPr/>
          <p:nvPr/>
        </p:nvSpPr>
        <p:spPr>
          <a:xfrm>
            <a:off x="6029739" y="3783957"/>
            <a:ext cx="4863548" cy="228127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In the </a:t>
            </a:r>
            <a:r>
              <a:rPr lang="it-IT" sz="2400" dirty="0" err="1"/>
              <a:t>following</a:t>
            </a:r>
            <a:r>
              <a:rPr lang="it-IT" sz="2400" dirty="0"/>
              <a:t> video, Brooks </a:t>
            </a:r>
            <a:r>
              <a:rPr lang="it-IT" sz="2400" dirty="0" err="1"/>
              <a:t>Gibbs</a:t>
            </a:r>
            <a:r>
              <a:rPr lang="it-IT" sz="2400" dirty="0"/>
              <a:t> </a:t>
            </a:r>
            <a:r>
              <a:rPr lang="it-IT" sz="2400" dirty="0" err="1"/>
              <a:t>tries</a:t>
            </a:r>
            <a:r>
              <a:rPr lang="it-IT" sz="2400" dirty="0"/>
              <a:t> to </a:t>
            </a:r>
            <a:r>
              <a:rPr lang="it-IT" sz="2400" dirty="0" err="1"/>
              <a:t>explain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fight</a:t>
            </a:r>
            <a:r>
              <a:rPr lang="it-IT" sz="2400" dirty="0"/>
              <a:t> </a:t>
            </a:r>
            <a:r>
              <a:rPr lang="it-IT" sz="2400" dirty="0" err="1"/>
              <a:t>bullying</a:t>
            </a:r>
            <a:r>
              <a:rPr lang="it-IT" sz="2400" dirty="0"/>
              <a:t>. </a:t>
            </a:r>
            <a:r>
              <a:rPr lang="it-IT" sz="2400" dirty="0" err="1"/>
              <a:t>Sociologists</a:t>
            </a:r>
            <a:r>
              <a:rPr lang="it-IT" sz="2400" dirty="0"/>
              <a:t> </a:t>
            </a:r>
            <a:r>
              <a:rPr lang="it-IT" sz="2400" dirty="0" err="1"/>
              <a:t>consider</a:t>
            </a:r>
            <a:r>
              <a:rPr lang="it-IT" sz="2400" dirty="0"/>
              <a:t> </a:t>
            </a:r>
            <a:r>
              <a:rPr lang="it-IT" sz="2400" b="1" i="1" dirty="0" err="1"/>
              <a:t>bullying</a:t>
            </a:r>
            <a:r>
              <a:rPr lang="it-IT" sz="2400" b="1" i="1" dirty="0"/>
              <a:t> </a:t>
            </a:r>
            <a:r>
              <a:rPr lang="it-IT" sz="2400" dirty="0"/>
              <a:t>the </a:t>
            </a:r>
            <a:r>
              <a:rPr lang="it-IT" sz="2400" dirty="0" err="1"/>
              <a:t>demonstration</a:t>
            </a:r>
            <a:r>
              <a:rPr lang="it-IT" sz="2400" dirty="0"/>
              <a:t> of </a:t>
            </a:r>
            <a:r>
              <a:rPr lang="it-IT" sz="2400" dirty="0" err="1"/>
              <a:t>how</a:t>
            </a:r>
            <a:r>
              <a:rPr lang="it-IT" sz="2400" dirty="0"/>
              <a:t> a </a:t>
            </a:r>
            <a:r>
              <a:rPr lang="it-IT" sz="2400" dirty="0" err="1"/>
              <a:t>person</a:t>
            </a:r>
            <a:r>
              <a:rPr lang="it-IT" sz="2400" dirty="0"/>
              <a:t> </a:t>
            </a:r>
            <a:r>
              <a:rPr lang="it-IT" sz="2400" dirty="0" err="1"/>
              <a:t>wants</a:t>
            </a:r>
            <a:r>
              <a:rPr lang="it-IT" sz="2400" dirty="0"/>
              <a:t> to </a:t>
            </a:r>
            <a:r>
              <a:rPr lang="it-IT" sz="2400" dirty="0" err="1"/>
              <a:t>overpower</a:t>
            </a:r>
            <a:r>
              <a:rPr lang="it-IT" sz="2400" dirty="0"/>
              <a:t> an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person</a:t>
            </a:r>
            <a:r>
              <a:rPr lang="it-IT" sz="2400" dirty="0"/>
              <a:t>.</a:t>
            </a:r>
          </a:p>
        </p:txBody>
      </p:sp>
      <p:sp>
        <p:nvSpPr>
          <p:cNvPr id="21" name="Freccia destra con strisce 20">
            <a:extLst>
              <a:ext uri="{FF2B5EF4-FFF2-40B4-BE49-F238E27FC236}">
                <a16:creationId xmlns:a16="http://schemas.microsoft.com/office/drawing/2014/main" xmlns="" id="{257FD912-81D4-6045-95F0-CF93702F10CB}"/>
              </a:ext>
            </a:extLst>
          </p:cNvPr>
          <p:cNvSpPr/>
          <p:nvPr/>
        </p:nvSpPr>
        <p:spPr>
          <a:xfrm>
            <a:off x="10926203" y="4682279"/>
            <a:ext cx="636104" cy="484632"/>
          </a:xfrm>
          <a:prstGeom prst="stripedRightArrow">
            <a:avLst>
              <a:gd name="adj1" fmla="val 55469"/>
              <a:gd name="adj2" fmla="val 9160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con strisce 21">
            <a:extLst>
              <a:ext uri="{FF2B5EF4-FFF2-40B4-BE49-F238E27FC236}">
                <a16:creationId xmlns:a16="http://schemas.microsoft.com/office/drawing/2014/main" xmlns="" id="{E5E32D37-AF5F-1348-840E-A8499C6E701F}"/>
              </a:ext>
            </a:extLst>
          </p:cNvPr>
          <p:cNvSpPr/>
          <p:nvPr/>
        </p:nvSpPr>
        <p:spPr>
          <a:xfrm rot="2176867">
            <a:off x="10878436" y="4125836"/>
            <a:ext cx="686547" cy="484632"/>
          </a:xfrm>
          <a:prstGeom prst="stripedRightArrow">
            <a:avLst>
              <a:gd name="adj1" fmla="val 50000"/>
              <a:gd name="adj2" fmla="val 9483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con strisce 22">
            <a:extLst>
              <a:ext uri="{FF2B5EF4-FFF2-40B4-BE49-F238E27FC236}">
                <a16:creationId xmlns:a16="http://schemas.microsoft.com/office/drawing/2014/main" xmlns="" id="{F9696859-DF1D-3E40-89BA-0EAAC7C27044}"/>
              </a:ext>
            </a:extLst>
          </p:cNvPr>
          <p:cNvSpPr/>
          <p:nvPr/>
        </p:nvSpPr>
        <p:spPr>
          <a:xfrm rot="20119284">
            <a:off x="10929985" y="5325058"/>
            <a:ext cx="646492" cy="466771"/>
          </a:xfrm>
          <a:prstGeom prst="stripedRightArrow">
            <a:avLst>
              <a:gd name="adj1" fmla="val 50000"/>
              <a:gd name="adj2" fmla="val 9880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atsApp Video 2018-05-02 at 17.27.41.mp4">
            <a:hlinkClick r:id="" action="ppaction://media"/>
            <a:extLst>
              <a:ext uri="{FF2B5EF4-FFF2-40B4-BE49-F238E27FC236}">
                <a16:creationId xmlns:a16="http://schemas.microsoft.com/office/drawing/2014/main" xmlns="" id="{3A3C98C9-8066-5C41-AEE5-25C621C3BF3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104" y="636104"/>
            <a:ext cx="10946296" cy="5605670"/>
          </a:xfrm>
        </p:spPr>
      </p:pic>
    </p:spTree>
    <p:extLst>
      <p:ext uri="{BB962C8B-B14F-4D97-AF65-F5344CB8AC3E}">
        <p14:creationId xmlns:p14="http://schemas.microsoft.com/office/powerpoint/2010/main" val="3792049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xmlns="" id="{D41FEDA3-B85B-2844-A5B0-9DE04F39525A}"/>
              </a:ext>
            </a:extLst>
          </p:cNvPr>
          <p:cNvSpPr/>
          <p:nvPr/>
        </p:nvSpPr>
        <p:spPr>
          <a:xfrm>
            <a:off x="662609" y="649357"/>
            <a:ext cx="2266122" cy="209384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‘’</a:t>
            </a:r>
            <a:r>
              <a:rPr lang="it-IT" sz="2400" dirty="0" err="1"/>
              <a:t>Courage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fire</a:t>
            </a:r>
            <a:r>
              <a:rPr lang="it-IT" sz="2400" dirty="0"/>
              <a:t>, and </a:t>
            </a:r>
            <a:r>
              <a:rPr lang="it-IT" sz="2400" dirty="0" err="1"/>
              <a:t>bullying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smoke</a:t>
            </a:r>
            <a:r>
              <a:rPr lang="it-IT" sz="2400" dirty="0"/>
              <a:t>.’’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Benjamin </a:t>
            </a:r>
            <a:r>
              <a:rPr lang="it-IT" b="1" dirty="0" err="1"/>
              <a:t>Disraeli</a:t>
            </a:r>
            <a:endParaRPr lang="it-IT" b="1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187D9B11-F9C0-9444-B45F-CBBE812CE4BF}"/>
              </a:ext>
            </a:extLst>
          </p:cNvPr>
          <p:cNvSpPr/>
          <p:nvPr/>
        </p:nvSpPr>
        <p:spPr>
          <a:xfrm>
            <a:off x="8362122" y="649357"/>
            <a:ext cx="2941983" cy="3167269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‘’No </a:t>
            </a:r>
            <a:r>
              <a:rPr lang="it-IT" sz="2400" dirty="0" err="1"/>
              <a:t>one</a:t>
            </a:r>
            <a:r>
              <a:rPr lang="it-IT" sz="2400" dirty="0"/>
              <a:t> can </a:t>
            </a:r>
            <a:r>
              <a:rPr lang="it-IT" sz="2400" dirty="0" err="1"/>
              <a:t>make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feel</a:t>
            </a:r>
            <a:r>
              <a:rPr lang="it-IT" sz="2400" dirty="0"/>
              <a:t> </a:t>
            </a:r>
            <a:r>
              <a:rPr lang="it-IT" sz="2400" dirty="0" err="1"/>
              <a:t>inferior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consent</a:t>
            </a:r>
            <a:r>
              <a:rPr lang="it-IT" sz="2400" dirty="0"/>
              <a:t>’’</a:t>
            </a:r>
          </a:p>
          <a:p>
            <a:pPr algn="ctr"/>
            <a:endParaRPr lang="it-IT" sz="2400" dirty="0"/>
          </a:p>
          <a:p>
            <a:pPr algn="ctr"/>
            <a:r>
              <a:rPr lang="it-IT" sz="2000" b="1" dirty="0"/>
              <a:t>Eleanor Roosevelt</a:t>
            </a:r>
          </a:p>
          <a:p>
            <a:pPr algn="ctr"/>
            <a:endParaRPr lang="it-IT" sz="2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93F0838-0FFF-4740-A890-92EE31BE2EA0}"/>
              </a:ext>
            </a:extLst>
          </p:cNvPr>
          <p:cNvSpPr/>
          <p:nvPr/>
        </p:nvSpPr>
        <p:spPr>
          <a:xfrm>
            <a:off x="3756992" y="4525617"/>
            <a:ext cx="4412974" cy="1524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‘’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enemy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in </a:t>
            </a:r>
            <a:r>
              <a:rPr lang="it-IT" sz="2400" dirty="0" err="1"/>
              <a:t>your</a:t>
            </a:r>
            <a:r>
              <a:rPr lang="it-IT" sz="2400" dirty="0"/>
              <a:t> head, kick </a:t>
            </a:r>
            <a:r>
              <a:rPr lang="it-IT" sz="2400" dirty="0" err="1"/>
              <a:t>them</a:t>
            </a:r>
            <a:r>
              <a:rPr lang="it-IT" sz="2400" dirty="0"/>
              <a:t> out’’</a:t>
            </a:r>
          </a:p>
          <a:p>
            <a:pPr algn="ctr"/>
            <a:endParaRPr lang="it-IT" sz="2400" dirty="0"/>
          </a:p>
          <a:p>
            <a:pPr algn="ctr"/>
            <a:r>
              <a:rPr lang="it-IT" sz="2400" b="1" dirty="0"/>
              <a:t>Brooks </a:t>
            </a:r>
            <a:r>
              <a:rPr lang="it-IT" sz="2400" b="1" dirty="0" err="1"/>
              <a:t>Gibbs</a:t>
            </a:r>
            <a:endParaRPr lang="it-IT" sz="2400" b="1" dirty="0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xmlns="" id="{839C060F-026E-DD49-AE21-090565706550}"/>
              </a:ext>
            </a:extLst>
          </p:cNvPr>
          <p:cNvSpPr/>
          <p:nvPr/>
        </p:nvSpPr>
        <p:spPr>
          <a:xfrm>
            <a:off x="1553354" y="2838218"/>
            <a:ext cx="484632" cy="978408"/>
          </a:xfrm>
          <a:prstGeom prst="downArrow">
            <a:avLst>
              <a:gd name="adj1" fmla="val 50000"/>
              <a:gd name="adj2" fmla="val 74610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su 5">
            <a:extLst>
              <a:ext uri="{FF2B5EF4-FFF2-40B4-BE49-F238E27FC236}">
                <a16:creationId xmlns:a16="http://schemas.microsoft.com/office/drawing/2014/main" xmlns="" id="{7EE744EB-0282-5141-8A77-6F371DB8CA42}"/>
              </a:ext>
            </a:extLst>
          </p:cNvPr>
          <p:cNvSpPr/>
          <p:nvPr/>
        </p:nvSpPr>
        <p:spPr>
          <a:xfrm>
            <a:off x="5721163" y="2838218"/>
            <a:ext cx="484632" cy="1533873"/>
          </a:xfrm>
          <a:prstGeom prst="upArrow">
            <a:avLst>
              <a:gd name="adj1" fmla="val 50000"/>
              <a:gd name="adj2" fmla="val 8828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xmlns="" id="{E8DF3340-8621-6D47-8623-1AEC02AD5076}"/>
              </a:ext>
            </a:extLst>
          </p:cNvPr>
          <p:cNvSpPr/>
          <p:nvPr/>
        </p:nvSpPr>
        <p:spPr>
          <a:xfrm>
            <a:off x="9590797" y="3882887"/>
            <a:ext cx="484632" cy="808383"/>
          </a:xfrm>
          <a:prstGeom prst="downArrow">
            <a:avLst>
              <a:gd name="adj1" fmla="val 50000"/>
              <a:gd name="adj2" fmla="val 85548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0E2BC46-1176-2E47-94FD-B73F66A28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4" y="3911644"/>
            <a:ext cx="2796210" cy="19878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193CDF4-3010-3649-B472-CF36F0019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80" y="4757531"/>
            <a:ext cx="1524000" cy="13583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44FECE8-A896-EB4F-8646-E17D21F4F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48" y="836554"/>
            <a:ext cx="2199861" cy="19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A548197-6003-934E-965D-86810F13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34744"/>
            <a:ext cx="10578904" cy="2959979"/>
          </a:xfrm>
          <a:prstGeom prst="rect">
            <a:avLst/>
          </a:prstGeom>
        </p:spPr>
      </p:pic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xmlns="" id="{3CFD38B7-CC6B-3D46-B981-A4CAE5FBC81D}"/>
              </a:ext>
            </a:extLst>
          </p:cNvPr>
          <p:cNvSpPr/>
          <p:nvPr/>
        </p:nvSpPr>
        <p:spPr>
          <a:xfrm>
            <a:off x="5359791" y="4051495"/>
            <a:ext cx="6119444" cy="2208627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/>
              <a:t>Realized</a:t>
            </a:r>
            <a:r>
              <a:rPr lang="it-IT" sz="3200" dirty="0"/>
              <a:t> by </a:t>
            </a:r>
            <a:r>
              <a:rPr lang="it-IT" sz="3200" b="1" dirty="0"/>
              <a:t>Alberto Torrente</a:t>
            </a:r>
            <a:r>
              <a:rPr lang="it-IT" sz="3200" dirty="0"/>
              <a:t> in </a:t>
            </a:r>
            <a:r>
              <a:rPr lang="it-IT" sz="3200" dirty="0" err="1"/>
              <a:t>collaboration</a:t>
            </a:r>
            <a:r>
              <a:rPr lang="it-IT" sz="3200" dirty="0"/>
              <a:t> with </a:t>
            </a:r>
            <a:r>
              <a:rPr lang="it-IT" sz="3200" b="1" dirty="0"/>
              <a:t>Erika Di Noto</a:t>
            </a:r>
            <a:r>
              <a:rPr lang="it-IT" sz="3200" dirty="0"/>
              <a:t>.</a:t>
            </a:r>
          </a:p>
          <a:p>
            <a:pPr algn="ctr"/>
            <a:r>
              <a:rPr lang="it-IT" sz="3200" dirty="0"/>
              <a:t>Liceo Danilo Dolci (Palermo)</a:t>
            </a:r>
          </a:p>
          <a:p>
            <a:pPr algn="ctr"/>
            <a:r>
              <a:rPr lang="it-IT" sz="3200" dirty="0"/>
              <a:t>Class 4G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FCB702CC-B68A-3F42-BCC7-C2E7A991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" y="4375735"/>
            <a:ext cx="4353365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329</Words>
  <Application>Microsoft Office PowerPoint</Application>
  <PresentationFormat>Widescreen</PresentationFormat>
  <Paragraphs>32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Organico</vt:lpstr>
      <vt:lpstr>European Charter for Democratic Schools without Violence</vt:lpstr>
      <vt:lpstr> </vt:lpstr>
      <vt:lpstr>Presentazione standard di PowerPoint</vt:lpstr>
      <vt:lpstr>Presentazione standard di PowerPoint</vt:lpstr>
      <vt:lpstr> NO PEACE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Charter for Democratic Schools without Violence</dc:title>
  <dc:creator>Utente Windows</dc:creator>
  <cp:lastModifiedBy>Rina Carfì</cp:lastModifiedBy>
  <cp:revision>28</cp:revision>
  <dcterms:created xsi:type="dcterms:W3CDTF">2018-05-04T11:13:10Z</dcterms:created>
  <dcterms:modified xsi:type="dcterms:W3CDTF">2019-02-27T18:40:23Z</dcterms:modified>
</cp:coreProperties>
</file>